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9.jpeg" ContentType="image/jpeg"/>
  <Override PartName="/ppt/media/image12.jpeg" ContentType="image/jpeg"/>
  <Override PartName="/ppt/media/image13.jpeg" ContentType="image/jpeg"/>
  <Override PartName="/ppt/media/image17.png" ContentType="image/png"/>
  <Override PartName="/ppt/media/image4.jpeg" ContentType="image/jpeg"/>
  <Override PartName="/ppt/media/image16.png" ContentType="image/png"/>
  <Override PartName="/ppt/media/image15.jpeg" ContentType="image/jpeg"/>
  <Override PartName="/ppt/media/image14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5.jpeg" ContentType="image/jpeg"/>
  <Override PartName="/ppt/media/image6.jpeg" ContentType="image/jpeg"/>
  <Override PartName="/ppt/media/image8.jpeg" ContentType="image/jpeg"/>
  <Override PartName="/ppt/media/image11.jpeg" ContentType="image/jpeg"/>
  <Override PartName="/ppt/media/image10.jpeg" ContentType="image/jpeg"/>
  <Override PartName="/ppt/media/image7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3FB05D2-3F23-444A-9265-69BE3CFD8DB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4080" cy="231372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760" cy="26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82640" cy="34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6D2ED6-0279-4E2C-B492-A187505B0579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isk.skbkontur.ru/index.php/s/LmPn9emYF7MeNf9" TargetMode="External"/><Relationship Id="rId2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используем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4751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Шрифт для заголовков – </a:t>
            </a:r>
            <a:r>
              <a:rPr b="0" lang="ru-RU" sz="2000" spc="-1" strike="noStrike" u="sng">
                <a:solidFill>
                  <a:schemeClr val="accent3"/>
                </a:solidFill>
                <a:uFillTx/>
                <a:latin typeface="Lab Grotesque K"/>
                <a:ea typeface="Arial"/>
                <a:hlinkClick r:id="rId1"/>
              </a:rPr>
              <a:t>скачать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Не в заголовках используем –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Lab Grotesque K Regular (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Основной текст)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Основные цвета –  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Дополнительные цвета темы можем использовать для графиков и сценариев, где нужно показать сравнение с 2-мя и более цветами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Прямоугольник 3"/>
          <p:cNvSpPr/>
          <p:nvPr/>
        </p:nvSpPr>
        <p:spPr>
          <a:xfrm>
            <a:off x="3179520" y="2277000"/>
            <a:ext cx="1163880" cy="359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ff007f</a:t>
            </a:r>
            <a:endParaRPr b="0" lang="ru-RU" sz="1800" spc="-1" strike="noStrike">
              <a:solidFill>
                <a:schemeClr val="lt1"/>
              </a:solidFill>
              <a:latin typeface="Lab Grotesque K"/>
              <a:ea typeface="Arial"/>
            </a:endParaRPr>
          </a:p>
        </p:txBody>
      </p:sp>
      <p:sp>
        <p:nvSpPr>
          <p:cNvPr id="37" name="Прямоугольник 4"/>
          <p:cNvSpPr/>
          <p:nvPr/>
        </p:nvSpPr>
        <p:spPr>
          <a:xfrm>
            <a:off x="4572000" y="2286000"/>
            <a:ext cx="1143000" cy="3592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9700ff</a:t>
            </a:r>
            <a:endParaRPr b="0" lang="ru-RU" sz="1800" spc="-1" strike="noStrike">
              <a:solidFill>
                <a:schemeClr val="lt1"/>
              </a:solidFill>
              <a:latin typeface="Lab Grotesque K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/>
          </p:nvPr>
        </p:nvSpPr>
        <p:spPr>
          <a:xfrm>
            <a:off x="623520" y="2025360"/>
            <a:ext cx="10944360" cy="421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10944360" cy="44402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1079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/>
          </p:nvPr>
        </p:nvSpPr>
        <p:spPr>
          <a:xfrm>
            <a:off x="623520" y="2242800"/>
            <a:ext cx="10944360" cy="3990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3520" y="173880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11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623520" y="1845000"/>
            <a:ext cx="5832000" cy="4535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9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560" cy="685728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2000" cy="1223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5832000" cy="4607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560" cy="685728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2000" cy="11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62244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2352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343080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343188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2836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622944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901512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8"/>
          <p:cNvSpPr>
            <a:spLocks noGrp="1"/>
          </p:cNvSpPr>
          <p:nvPr>
            <p:ph/>
          </p:nvPr>
        </p:nvSpPr>
        <p:spPr>
          <a:xfrm>
            <a:off x="901620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622440" y="362484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22440" y="4676040"/>
            <a:ext cx="2884320" cy="15598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79760" y="4669200"/>
            <a:ext cx="2883600" cy="156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01000" y="4669200"/>
            <a:ext cx="2883600" cy="156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379760" y="36288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8012160" y="36288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8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1383840" y="2113560"/>
            <a:ext cx="4567680" cy="139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972480" y="2113560"/>
            <a:ext cx="4563360" cy="14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1383840" y="3897000"/>
            <a:ext cx="4567680" cy="14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972480" y="3897000"/>
            <a:ext cx="4563360" cy="14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520" y="211356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623520" y="38970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225840" y="211356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8"/>
          <p:cNvSpPr>
            <a:spLocks noGrp="1"/>
          </p:cNvSpPr>
          <p:nvPr>
            <p:ph/>
          </p:nvPr>
        </p:nvSpPr>
        <p:spPr>
          <a:xfrm>
            <a:off x="6225840" y="38970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000" y="692640"/>
            <a:ext cx="7992000" cy="2561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0" y="4905720"/>
            <a:ext cx="4463280" cy="502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0" y="5487480"/>
            <a:ext cx="4463280" cy="7596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4751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Чуть подробнее, чем это обычно принято, посмотрим как обучается нейросеть.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Для чего в точности дата-саентистам GPU, и не лучше ли Контуру купить чугунный мост вместо ML-серверов?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</a:rPr>
              <a:t>Где и зачем в МЛ встречается динамическое программирование.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Konfur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6"/>
          <p:cNvSpPr txBox="1"/>
          <p:nvPr/>
        </p:nvSpPr>
        <p:spPr>
          <a:xfrm>
            <a:off x="62388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Производная: вспомнить всё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457560" y="1393200"/>
            <a:ext cx="6067440" cy="455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457560" y="1393200"/>
            <a:ext cx="6067440" cy="455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457560" y="1393200"/>
            <a:ext cx="6067440" cy="455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GPU, CUDA и большие матрицы</a:t>
            </a:r>
            <a:endParaRPr b="0" lang="en-US" sz="4400" spc="-1" strike="noStrike">
              <a:solidFill>
                <a:srgbClr val="ffffff"/>
              </a:solidFill>
              <a:latin typeface="Konfur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А что если даже GPU не хватает?</a:t>
            </a:r>
            <a:endParaRPr b="0" lang="en-US" sz="4400" spc="-1" strike="noStrike">
              <a:solidFill>
                <a:srgbClr val="ffffff"/>
              </a:solidFill>
              <a:latin typeface="Konfur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1511</TotalTime>
  <Application>LibreOffice/24.2.5.2$Linux_X86_64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cp:lastPrinted>2024-09-20T12:58:52Z</cp:lastPrinted>
  <dcterms:modified xsi:type="dcterms:W3CDTF">2024-09-20T12:59:03Z</dcterms:modified>
  <cp:revision>290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